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44" r:id="rId1"/>
  </p:sldMasterIdLst>
  <p:notesMasterIdLst>
    <p:notesMasterId r:id="rId10"/>
  </p:notesMasterIdLst>
  <p:sldIdLst>
    <p:sldId id="256" r:id="rId2"/>
    <p:sldId id="257" r:id="rId3"/>
    <p:sldId id="258" r:id="rId4"/>
    <p:sldId id="265" r:id="rId5"/>
    <p:sldId id="266" r:id="rId6"/>
    <p:sldId id="262" r:id="rId7"/>
    <p:sldId id="264" r:id="rId8"/>
    <p:sldId id="267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2.png>
</file>

<file path=ppt/media/image3.svg>
</file>

<file path=ppt/media/image4.jp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8907f9b645_1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8907f9b645_1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8907f9b645_1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8907f9b645_1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8907f9b645_1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8907f9b645_1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9347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8907f9b62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8907f9b62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8907f9b62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8907f9b62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42031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8138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6007695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895226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785011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51208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02646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490954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9925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363431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97508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179415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032998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106563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441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135354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46112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4073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  <p:sldLayoutId id="2147483856" r:id="rId12"/>
    <p:sldLayoutId id="2147483857" r:id="rId13"/>
    <p:sldLayoutId id="2147483858" r:id="rId14"/>
    <p:sldLayoutId id="2147483859" r:id="rId15"/>
    <p:sldLayoutId id="2147483860" r:id="rId16"/>
    <p:sldLayoutId id="2147483861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18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107108" y="1560444"/>
            <a:ext cx="6433378" cy="12623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Beyond Pixels: The Art of Satellite Data </a:t>
            </a:r>
            <a:r>
              <a:rPr lang="en-US" b="1" i="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Visualisation</a:t>
            </a:r>
            <a:endParaRPr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5655365" y="4379844"/>
            <a:ext cx="3389244" cy="720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By Astro Hackers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James Carron, Daniel Alvarez </a:t>
            </a:r>
            <a:r>
              <a:rPr lang="en-US" sz="800" dirty="0" err="1"/>
              <a:t>Carreno</a:t>
            </a:r>
            <a:r>
              <a:rPr lang="en-US" sz="800" dirty="0"/>
              <a:t>, Thomas Fischer, Iva Sekulic</a:t>
            </a:r>
            <a:endParaRPr sz="800" dirty="0"/>
          </a:p>
        </p:txBody>
      </p:sp>
      <p:pic>
        <p:nvPicPr>
          <p:cNvPr id="1026" name="Picture 2" descr="[72+] Nasa Logo Wallpaper on WallpaperSafari">
            <a:extLst>
              <a:ext uri="{FF2B5EF4-FFF2-40B4-BE49-F238E27FC236}">
                <a16:creationId xmlns:a16="http://schemas.microsoft.com/office/drawing/2014/main" id="{EFDCBA24-EC2F-CEF5-40DF-E72D1175A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012" y="3140765"/>
            <a:ext cx="2054193" cy="1707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2030896" y="801862"/>
            <a:ext cx="4706531" cy="5168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180" dirty="0"/>
              <a:t>Why </a:t>
            </a:r>
            <a:r>
              <a:rPr lang="en-GB" sz="3180" dirty="0" err="1"/>
              <a:t>SARt</a:t>
            </a:r>
            <a:r>
              <a:rPr lang="en-GB" sz="3180" dirty="0"/>
              <a:t> Challenge?</a:t>
            </a:r>
            <a:endParaRPr sz="3180"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433923" y="1636021"/>
            <a:ext cx="8436300" cy="26609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 sz="1800" dirty="0"/>
              <a:t>Bridging the gap between the digital and the physical </a:t>
            </a:r>
            <a:endParaRPr sz="1800" dirty="0"/>
          </a:p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 sz="1800" dirty="0"/>
              <a:t>Illuminate significance of SAR sensors and their artistic potential </a:t>
            </a:r>
            <a:endParaRPr sz="18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Graphic 2" descr="Satellite with solid fill">
            <a:extLst>
              <a:ext uri="{FF2B5EF4-FFF2-40B4-BE49-F238E27FC236}">
                <a16:creationId xmlns:a16="http://schemas.microsoft.com/office/drawing/2014/main" id="{02DD6117-7DA8-3FEB-C66F-ACFAA919C1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887896" y="310804"/>
            <a:ext cx="1325217" cy="13252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1288272" y="425895"/>
            <a:ext cx="5765700" cy="8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Bringing life to SAR data</a:t>
            </a:r>
            <a:endParaRPr sz="4000"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745435" y="1616764"/>
            <a:ext cx="7331765" cy="2502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 sz="1800" dirty="0"/>
              <a:t>Tactile </a:t>
            </a:r>
            <a:endParaRPr sz="1800" dirty="0"/>
          </a:p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 sz="1800" dirty="0"/>
              <a:t>Making geographical differences </a:t>
            </a:r>
          </a:p>
          <a:p>
            <a:pPr marL="5080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</a:pPr>
            <a:r>
              <a:rPr lang="en-GB" sz="1800" dirty="0"/>
              <a:t>    tangible</a:t>
            </a:r>
            <a:endParaRPr sz="1800" dirty="0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9449" y="2479125"/>
            <a:ext cx="1635401" cy="218055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2919678" y="335528"/>
            <a:ext cx="2714918" cy="8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Data Used</a:t>
            </a:r>
            <a:endParaRPr sz="4000"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272150" y="1433900"/>
            <a:ext cx="7921138" cy="3237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1800" dirty="0" err="1"/>
              <a:t>Hofsjokull</a:t>
            </a:r>
            <a:r>
              <a:rPr lang="en-US" sz="1800" dirty="0"/>
              <a:t> Glacier, Iceland</a:t>
            </a:r>
          </a:p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1800" dirty="0"/>
              <a:t>Generated the visual satellite data through </a:t>
            </a:r>
            <a:r>
              <a:rPr lang="en-US" sz="1800" dirty="0" err="1"/>
              <a:t>colour</a:t>
            </a:r>
            <a:r>
              <a:rPr lang="en-US" sz="1800" dirty="0"/>
              <a:t> topography</a:t>
            </a:r>
          </a:p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1800" dirty="0"/>
              <a:t>Used the HGT and the Metadata files to decode data</a:t>
            </a:r>
          </a:p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1800" dirty="0"/>
              <a:t>Art Piece was manufactured using 3D printers and designed using SolidWorks and Python for modelling </a:t>
            </a:r>
          </a:p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1800" dirty="0"/>
              <a:t>Art Piece demonstrates deformation well</a:t>
            </a:r>
          </a:p>
          <a:p>
            <a:pPr marL="50800" lvl="0" indent="0" algn="l" rtl="0">
              <a:spcBef>
                <a:spcPts val="0"/>
              </a:spcBef>
              <a:spcAft>
                <a:spcPts val="0"/>
              </a:spcAft>
              <a:buSzPts val="2800"/>
            </a:pPr>
            <a:endParaRPr dirty="0"/>
          </a:p>
        </p:txBody>
      </p:sp>
      <p:pic>
        <p:nvPicPr>
          <p:cNvPr id="7" name="Graphic 6" descr="Cloud outline">
            <a:extLst>
              <a:ext uri="{FF2B5EF4-FFF2-40B4-BE49-F238E27FC236}">
                <a16:creationId xmlns:a16="http://schemas.microsoft.com/office/drawing/2014/main" id="{84CF924C-47ED-BAF2-D6E6-B7332D4613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18148" y="3487392"/>
            <a:ext cx="1631344" cy="118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173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6BC01-CE62-6BFB-6037-93D884B17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917" y="345141"/>
            <a:ext cx="3322792" cy="572700"/>
          </a:xfrm>
        </p:spPr>
        <p:txBody>
          <a:bodyPr>
            <a:normAutofit fontScale="90000"/>
          </a:bodyPr>
          <a:lstStyle/>
          <a:p>
            <a:r>
              <a:rPr lang="en-US" dirty="0"/>
              <a:t>SAR Satellite Visual</a:t>
            </a:r>
          </a:p>
        </p:txBody>
      </p:sp>
      <p:pic>
        <p:nvPicPr>
          <p:cNvPr id="4" name="Google Shape;82;p17">
            <a:extLst>
              <a:ext uri="{FF2B5EF4-FFF2-40B4-BE49-F238E27FC236}">
                <a16:creationId xmlns:a16="http://schemas.microsoft.com/office/drawing/2014/main" id="{F05154C0-973C-EEED-4937-6B92BB4F43B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1395" t="4675" r="24941"/>
          <a:stretch/>
        </p:blipFill>
        <p:spPr>
          <a:xfrm>
            <a:off x="5110076" y="1191691"/>
            <a:ext cx="1987252" cy="276011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pic>
        <p:nvPicPr>
          <p:cNvPr id="5" name="Google Shape;89;p18">
            <a:extLst>
              <a:ext uri="{FF2B5EF4-FFF2-40B4-BE49-F238E27FC236}">
                <a16:creationId xmlns:a16="http://schemas.microsoft.com/office/drawing/2014/main" id="{822F644C-35F1-FC56-AC71-B552B60C6B9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674" t="3994" r="15517"/>
          <a:stretch/>
        </p:blipFill>
        <p:spPr>
          <a:xfrm>
            <a:off x="664917" y="1191691"/>
            <a:ext cx="2066478" cy="276011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17ECD9-F0BB-C55E-04C4-A41C145907AE}"/>
              </a:ext>
            </a:extLst>
          </p:cNvPr>
          <p:cNvSpPr txBox="1"/>
          <p:nvPr/>
        </p:nvSpPr>
        <p:spPr>
          <a:xfrm>
            <a:off x="5110076" y="4161220"/>
            <a:ext cx="3070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May 29, 2015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2A955D-FC16-A7E1-636C-FC754995B317}"/>
              </a:ext>
            </a:extLst>
          </p:cNvPr>
          <p:cNvSpPr txBox="1"/>
          <p:nvPr/>
        </p:nvSpPr>
        <p:spPr>
          <a:xfrm>
            <a:off x="664917" y="4161220"/>
            <a:ext cx="3070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June 14, 2012</a:t>
            </a:r>
          </a:p>
        </p:txBody>
      </p:sp>
      <p:pic>
        <p:nvPicPr>
          <p:cNvPr id="12" name="Graphic 11" descr="Glasses outline">
            <a:extLst>
              <a:ext uri="{FF2B5EF4-FFF2-40B4-BE49-F238E27FC236}">
                <a16:creationId xmlns:a16="http://schemas.microsoft.com/office/drawing/2014/main" id="{459C7757-0F67-5680-9A11-606DB0D452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0509" y="17429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4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3994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Colour</a:t>
            </a:r>
            <a:r>
              <a:rPr lang="en-US" dirty="0"/>
              <a:t> Topography </a:t>
            </a:r>
            <a:endParaRPr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3D896F6-7570-1A99-B622-3111F5982C36}"/>
              </a:ext>
            </a:extLst>
          </p:cNvPr>
          <p:cNvGrpSpPr/>
          <p:nvPr/>
        </p:nvGrpSpPr>
        <p:grpSpPr>
          <a:xfrm>
            <a:off x="870500" y="1478915"/>
            <a:ext cx="7252480" cy="2176222"/>
            <a:chOff x="637109" y="1244507"/>
            <a:chExt cx="7252480" cy="2176222"/>
          </a:xfrm>
        </p:grpSpPr>
        <p:pic>
          <p:nvPicPr>
            <p:cNvPr id="96" name="Google Shape;96;p19"/>
            <p:cNvPicPr preferRelativeResize="0"/>
            <p:nvPr/>
          </p:nvPicPr>
          <p:blipFill rotWithShape="1">
            <a:blip r:embed="rId3">
              <a:alphaModFix/>
            </a:blip>
            <a:srcRect l="9946"/>
            <a:stretch/>
          </p:blipFill>
          <p:spPr>
            <a:xfrm>
              <a:off x="637109" y="1244508"/>
              <a:ext cx="1828800" cy="2149813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</p:pic>
        <p:pic>
          <p:nvPicPr>
            <p:cNvPr id="2" name="Google Shape;103;p20">
              <a:extLst>
                <a:ext uri="{FF2B5EF4-FFF2-40B4-BE49-F238E27FC236}">
                  <a16:creationId xmlns:a16="http://schemas.microsoft.com/office/drawing/2014/main" id="{5F1680D5-333B-FA09-B605-3DD0A60BE523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9193" r="988"/>
            <a:stretch/>
          </p:blipFill>
          <p:spPr>
            <a:xfrm>
              <a:off x="3459536" y="1244507"/>
              <a:ext cx="1828800" cy="2149813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</p:pic>
        <p:pic>
          <p:nvPicPr>
            <p:cNvPr id="3" name="Google Shape;110;p21">
              <a:extLst>
                <a:ext uri="{FF2B5EF4-FFF2-40B4-BE49-F238E27FC236}">
                  <a16:creationId xmlns:a16="http://schemas.microsoft.com/office/drawing/2014/main" id="{7253C382-3A1A-6F9C-0064-60F6C0F829B3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13553" r="979"/>
            <a:stretch/>
          </p:blipFill>
          <p:spPr>
            <a:xfrm>
              <a:off x="6060789" y="1270916"/>
              <a:ext cx="1828800" cy="2149813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07F686F-61D5-AF48-B094-9E1B9D761E05}"/>
              </a:ext>
            </a:extLst>
          </p:cNvPr>
          <p:cNvSpPr txBox="1"/>
          <p:nvPr/>
        </p:nvSpPr>
        <p:spPr>
          <a:xfrm>
            <a:off x="945760" y="3945477"/>
            <a:ext cx="1467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June 14, 2012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4E33A1-F8F1-384A-3331-06DA768820B3}"/>
              </a:ext>
            </a:extLst>
          </p:cNvPr>
          <p:cNvSpPr txBox="1"/>
          <p:nvPr/>
        </p:nvSpPr>
        <p:spPr>
          <a:xfrm>
            <a:off x="3768187" y="3945477"/>
            <a:ext cx="1366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May 29, 2015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6E796B-8F34-DB8C-758D-7BC38EC13442}"/>
              </a:ext>
            </a:extLst>
          </p:cNvPr>
          <p:cNvSpPr txBox="1"/>
          <p:nvPr/>
        </p:nvSpPr>
        <p:spPr>
          <a:xfrm>
            <a:off x="6369440" y="3949461"/>
            <a:ext cx="1578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Difference</a:t>
            </a:r>
          </a:p>
        </p:txBody>
      </p:sp>
      <p:pic>
        <p:nvPicPr>
          <p:cNvPr id="12" name="Graphic 11" descr="Topography Map outline">
            <a:extLst>
              <a:ext uri="{FF2B5EF4-FFF2-40B4-BE49-F238E27FC236}">
                <a16:creationId xmlns:a16="http://schemas.microsoft.com/office/drawing/2014/main" id="{D0C30EF4-A454-D297-FEBC-E65882EF4C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34504" y="215230"/>
            <a:ext cx="797415" cy="7974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3D Topography </a:t>
            </a:r>
            <a:endParaRPr dirty="0"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8244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lnSpc>
                <a:spcPct val="2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Made a scissor jack using a four - bar linkage </a:t>
            </a:r>
          </a:p>
          <a:p>
            <a:pPr marL="285750" indent="-285750">
              <a:lnSpc>
                <a:spcPct val="2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Allows for actuation of the model</a:t>
            </a:r>
          </a:p>
          <a:p>
            <a:pPr marL="285750" indent="-285750">
              <a:spcAft>
                <a:spcPts val="1200"/>
              </a:spcAft>
            </a:pPr>
            <a:endParaRPr lang="en-US" dirty="0"/>
          </a:p>
          <a:p>
            <a:pPr marL="0" indent="0">
              <a:spcAft>
                <a:spcPts val="1200"/>
              </a:spcAft>
              <a:buNone/>
            </a:pPr>
            <a:endParaRPr lang="en-US" dirty="0"/>
          </a:p>
          <a:p>
            <a:pPr marL="285750" indent="-285750">
              <a:spcAft>
                <a:spcPts val="1200"/>
              </a:spcAft>
            </a:pP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7A0DA5-AB09-CC3D-ED33-D8B9E85CAD4D}"/>
              </a:ext>
            </a:extLst>
          </p:cNvPr>
          <p:cNvSpPr txBox="1"/>
          <p:nvPr/>
        </p:nvSpPr>
        <p:spPr>
          <a:xfrm>
            <a:off x="4945022" y="4245660"/>
            <a:ext cx="3667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3D model </a:t>
            </a:r>
            <a:r>
              <a:rPr lang="en-US" sz="1600" dirty="0">
                <a:solidFill>
                  <a:schemeClr val="tx1"/>
                </a:solidFill>
              </a:rPr>
              <a:t>using a sample volcano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9F214740-E7E7-2FF6-DBF7-E45203DD80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45022" y="1058763"/>
            <a:ext cx="3782467" cy="3025974"/>
          </a:xfrm>
          <a:prstGeom prst="rect">
            <a:avLst/>
          </a:prstGeom>
        </p:spPr>
      </p:pic>
      <p:pic>
        <p:nvPicPr>
          <p:cNvPr id="6" name="Graphic 5" descr="Volcano with solid fill">
            <a:extLst>
              <a:ext uri="{FF2B5EF4-FFF2-40B4-BE49-F238E27FC236}">
                <a16:creationId xmlns:a16="http://schemas.microsoft.com/office/drawing/2014/main" id="{80767C6F-BBD1-7A51-5A06-9DD447B7B0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2760" y="3830737"/>
            <a:ext cx="1168400" cy="116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ABC5E-EB98-016D-41FC-B939C1035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07366" y="2134014"/>
            <a:ext cx="3929269" cy="875473"/>
          </a:xfrm>
        </p:spPr>
        <p:txBody>
          <a:bodyPr>
            <a:normAutofit/>
          </a:bodyPr>
          <a:lstStyle/>
          <a:p>
            <a:pPr marL="114300" indent="0" algn="ctr">
              <a:buNone/>
            </a:pPr>
            <a:r>
              <a:rPr lang="en-US" sz="4000" dirty="0"/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158311836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125</TotalTime>
  <Words>149</Words>
  <Application>Microsoft Office PowerPoint</Application>
  <PresentationFormat>On-screen Show (16:9)</PresentationFormat>
  <Paragraphs>29</Paragraphs>
  <Slides>8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</vt:lpstr>
      <vt:lpstr>Beyond Pixels: The Art of Satellite Data Visualisation</vt:lpstr>
      <vt:lpstr>Why SARt Challenge?</vt:lpstr>
      <vt:lpstr>Bringing life to SAR data</vt:lpstr>
      <vt:lpstr>Data Used</vt:lpstr>
      <vt:lpstr>SAR Satellite Visual</vt:lpstr>
      <vt:lpstr>Colour Topography </vt:lpstr>
      <vt:lpstr>3D Topography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Greatest project ever</dc:title>
  <cp:lastModifiedBy>Iva Sekulic</cp:lastModifiedBy>
  <cp:revision>12</cp:revision>
  <dcterms:modified xsi:type="dcterms:W3CDTF">2023-10-08T02:09:07Z</dcterms:modified>
</cp:coreProperties>
</file>